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57" r:id="rId6"/>
    <p:sldId id="258" r:id="rId7"/>
    <p:sldId id="260" r:id="rId8"/>
    <p:sldId id="266" r:id="rId9"/>
    <p:sldId id="261" r:id="rId10"/>
    <p:sldId id="262" r:id="rId11"/>
    <p:sldId id="263" r:id="rId12"/>
    <p:sldId id="267" r:id="rId13"/>
    <p:sldId id="264" r:id="rId14"/>
    <p:sldId id="265" r:id="rId1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D36BDE-8DA5-4DED-87C6-1FF5F66EF237}" v="13" dt="2025-09-03T01:04:04.7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012" autoAdjust="0"/>
    <p:restoredTop sz="94660"/>
  </p:normalViewPr>
  <p:slideViewPr>
    <p:cSldViewPr snapToGrid="0">
      <p:cViewPr varScale="1">
        <p:scale>
          <a:sx n="150" d="100"/>
          <a:sy n="150" d="100"/>
        </p:scale>
        <p:origin x="1470"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A13B04-3E06-4BF8-B394-328C1BFC22F6}" type="datetimeFigureOut">
              <a:rPr lang="zh-CN" altLang="en-US" smtClean="0"/>
              <a:t>2025/9/7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EF145A-37F6-4092-84E9-01B31CD3AFA0}" type="slidenum">
              <a:rPr lang="zh-CN" altLang="en-US" smtClean="0"/>
              <a:t>‹#›</a:t>
            </a:fld>
            <a:endParaRPr lang="zh-CN" altLang="en-US"/>
          </a:p>
        </p:txBody>
      </p:sp>
    </p:spTree>
    <p:extLst>
      <p:ext uri="{BB962C8B-B14F-4D97-AF65-F5344CB8AC3E}">
        <p14:creationId xmlns:p14="http://schemas.microsoft.com/office/powerpoint/2010/main" val="41195631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E1EF145A-37F6-4092-84E9-01B31CD3AFA0}" type="slidenum">
              <a:rPr lang="zh-CN" altLang="en-US" smtClean="0"/>
              <a:t>2</a:t>
            </a:fld>
            <a:endParaRPr lang="zh-CN" altLang="en-US"/>
          </a:p>
        </p:txBody>
      </p:sp>
    </p:spTree>
    <p:extLst>
      <p:ext uri="{BB962C8B-B14F-4D97-AF65-F5344CB8AC3E}">
        <p14:creationId xmlns:p14="http://schemas.microsoft.com/office/powerpoint/2010/main" val="2483001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F9703F5-E1D7-A50F-F162-0BE31E31F80C}"/>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96A3315D-EB91-2825-BD2A-72D1F1048B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1EFF7AF9-09F1-9252-C38D-97DFF813D648}"/>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5" name="页脚占位符 4">
            <a:extLst>
              <a:ext uri="{FF2B5EF4-FFF2-40B4-BE49-F238E27FC236}">
                <a16:creationId xmlns:a16="http://schemas.microsoft.com/office/drawing/2014/main" id="{1557B273-7391-B753-4751-0D4A1A34FD7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112A6D0-4D7A-C89C-C8BA-FD7ED81975F6}"/>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1234633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C966DC3-1B8A-8B6A-C969-9056BD9B2EA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3A116A53-D3B7-A0D3-7491-FC0B5843D838}"/>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002B454-8F2B-8437-DD92-811E5AD4CB6B}"/>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5" name="页脚占位符 4">
            <a:extLst>
              <a:ext uri="{FF2B5EF4-FFF2-40B4-BE49-F238E27FC236}">
                <a16:creationId xmlns:a16="http://schemas.microsoft.com/office/drawing/2014/main" id="{D21A590D-5FE6-B555-D2D2-4D38899D793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DB8F96D-2CB2-76C9-D8EB-5659B16E8CF5}"/>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3381376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8592BCD-7D32-2354-686F-33D2490178E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1D700287-22EB-0A73-3B63-FAFE1C0407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48E6BCB7-2301-A5EE-C769-2D82A3A79BFD}"/>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5" name="页脚占位符 4">
            <a:extLst>
              <a:ext uri="{FF2B5EF4-FFF2-40B4-BE49-F238E27FC236}">
                <a16:creationId xmlns:a16="http://schemas.microsoft.com/office/drawing/2014/main" id="{CBCF3A7B-B4BB-6D45-9A26-12AB04F6C0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15F3B03-6C0D-49B4-C791-B4B28083B167}"/>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2852795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D50F9E1-E618-DC3D-09AF-C4F48927D46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DACC870B-99E4-EC04-3481-15C134078DA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DDE9A358-B540-9DF8-BDF5-F0C8324F2718}"/>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A7CF1E74-D06F-8BD4-8CFE-4F325D71176D}"/>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6" name="页脚占位符 5">
            <a:extLst>
              <a:ext uri="{FF2B5EF4-FFF2-40B4-BE49-F238E27FC236}">
                <a16:creationId xmlns:a16="http://schemas.microsoft.com/office/drawing/2014/main" id="{A8E3BAFC-D2E1-99AB-D931-BEDE712A7C2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7081216-6A07-60F5-8A96-DB0C9B7C4B00}"/>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2069415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5D22EBE-C742-400F-ECA3-3258D35EA23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A3CC89AD-AFCF-31FE-2ECA-922E7B4458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2903D1CE-6540-13DD-2353-ADC8BEAA12BF}"/>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3008749E-B543-1BA6-BA0F-A0CAB9A49AB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79ECD9ED-E043-E9E9-DCE9-19640CFAD9A0}"/>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F6407D41-0DE8-52C3-4170-4A74432E797B}"/>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8" name="页脚占位符 7">
            <a:extLst>
              <a:ext uri="{FF2B5EF4-FFF2-40B4-BE49-F238E27FC236}">
                <a16:creationId xmlns:a16="http://schemas.microsoft.com/office/drawing/2014/main" id="{7C1E11EF-AF7E-CC8D-9A17-22927F02694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7831EB66-0B61-9F82-03BF-E592F21B71AA}"/>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125983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7B9563D-97E6-EEA3-16DC-39243286BFAD}"/>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BB745963-38BE-F445-4AAF-857843487844}"/>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4" name="页脚占位符 3">
            <a:extLst>
              <a:ext uri="{FF2B5EF4-FFF2-40B4-BE49-F238E27FC236}">
                <a16:creationId xmlns:a16="http://schemas.microsoft.com/office/drawing/2014/main" id="{8593D8E7-086C-19AB-ABB9-E3F52F5E909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0DF5FDDB-0F2D-7E75-5029-FD2C19418A00}"/>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829464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832198DC-B94D-9A18-8C04-44D647583CC9}"/>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3" name="页脚占位符 2">
            <a:extLst>
              <a:ext uri="{FF2B5EF4-FFF2-40B4-BE49-F238E27FC236}">
                <a16:creationId xmlns:a16="http://schemas.microsoft.com/office/drawing/2014/main" id="{6566EA3F-9892-1019-9496-ECBB9945FDD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C7EB941E-8630-20B2-4C1B-565BEF154394}"/>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42335096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EA29EA9-951A-FA6F-CCB2-DAFBAAF3F25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C5E6F18E-CC29-7E28-09BE-A00C05787B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8A6FDD72-87FF-0324-DBF5-396F6A7939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53C05536-8386-3CC2-E68F-B179A7150E64}"/>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6" name="页脚占位符 5">
            <a:extLst>
              <a:ext uri="{FF2B5EF4-FFF2-40B4-BE49-F238E27FC236}">
                <a16:creationId xmlns:a16="http://schemas.microsoft.com/office/drawing/2014/main" id="{1503D71C-BF6F-F0DA-4E6D-2DCB33EBB53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9FBB1DA-7621-EE66-397D-C5684B0F6B51}"/>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3663939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D4569F3-B1E7-73FE-84DA-300DAD07F20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033F6362-E59D-63E4-720F-B8275DD905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ADB4B07D-B4B2-E5E5-FC9A-E1C8A7B969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E966E27-8E70-E005-F98A-9EF2E9605EED}"/>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6" name="页脚占位符 5">
            <a:extLst>
              <a:ext uri="{FF2B5EF4-FFF2-40B4-BE49-F238E27FC236}">
                <a16:creationId xmlns:a16="http://schemas.microsoft.com/office/drawing/2014/main" id="{F16D78DE-A294-7652-20BF-2BB57365632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DC0C2119-24EE-12D8-D68F-B3BFD3E8DB27}"/>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4047421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B83754C-2351-6422-C142-B7C844DD7043}"/>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38BC87B7-6B7A-CE17-A7C4-28F92F1D34C1}"/>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1C04E6E8-519C-A5DD-1710-B152947742B0}"/>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5" name="页脚占位符 4">
            <a:extLst>
              <a:ext uri="{FF2B5EF4-FFF2-40B4-BE49-F238E27FC236}">
                <a16:creationId xmlns:a16="http://schemas.microsoft.com/office/drawing/2014/main" id="{9856F9B0-0A3B-FD4A-B48A-6AE4200469F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F06C4BA-050F-B4FB-C8A0-2F2D2B321907}"/>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12275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10DFE447-CBA3-F031-5863-808E5A02E710}"/>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BE1777D5-F780-05C2-D264-C6D650FB9527}"/>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F1ED5CD-A2FA-D99C-0DE5-B2F6F2F018C0}"/>
              </a:ext>
            </a:extLst>
          </p:cNvPr>
          <p:cNvSpPr>
            <a:spLocks noGrp="1"/>
          </p:cNvSpPr>
          <p:nvPr>
            <p:ph type="dt" sz="half" idx="10"/>
          </p:nvPr>
        </p:nvSpPr>
        <p:spPr/>
        <p:txBody>
          <a:bodyPr/>
          <a:lstStyle/>
          <a:p>
            <a:fld id="{A7EA1EF8-BDDF-4BB3-82C5-AA696F3B956F}" type="datetimeFigureOut">
              <a:rPr lang="zh-CN" altLang="en-US" smtClean="0"/>
              <a:t>2025/9/7</a:t>
            </a:fld>
            <a:endParaRPr lang="zh-CN" altLang="en-US"/>
          </a:p>
        </p:txBody>
      </p:sp>
      <p:sp>
        <p:nvSpPr>
          <p:cNvPr id="5" name="页脚占位符 4">
            <a:extLst>
              <a:ext uri="{FF2B5EF4-FFF2-40B4-BE49-F238E27FC236}">
                <a16:creationId xmlns:a16="http://schemas.microsoft.com/office/drawing/2014/main" id="{17AC5DAF-2B8A-EBF8-8D78-7DA1DEDEFFC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81728CE-4D08-0A84-DDAA-1BA298739F1C}"/>
              </a:ext>
            </a:extLst>
          </p:cNvPr>
          <p:cNvSpPr>
            <a:spLocks noGrp="1"/>
          </p:cNvSpPr>
          <p:nvPr>
            <p:ph type="sldNum" sz="quarter" idx="12"/>
          </p:nvPr>
        </p:nvSpPr>
        <p:spPr/>
        <p:txBody>
          <a:body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2741896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DE7C93F8-FAC1-A7DE-CB3F-1027EFA365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5396BD30-C490-6E92-1081-F45CD7A889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DA9CE8E-2683-7FD8-1840-332BA4E7D0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EA1EF8-BDDF-4BB3-82C5-AA696F3B956F}" type="datetimeFigureOut">
              <a:rPr lang="zh-CN" altLang="en-US" smtClean="0"/>
              <a:t>2025/9/7</a:t>
            </a:fld>
            <a:endParaRPr lang="zh-CN" altLang="en-US"/>
          </a:p>
        </p:txBody>
      </p:sp>
      <p:sp>
        <p:nvSpPr>
          <p:cNvPr id="5" name="页脚占位符 4">
            <a:extLst>
              <a:ext uri="{FF2B5EF4-FFF2-40B4-BE49-F238E27FC236}">
                <a16:creationId xmlns:a16="http://schemas.microsoft.com/office/drawing/2014/main" id="{17818D99-4B1F-776F-12FD-F4AD6C4E8F6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2C12248C-CB07-ACC0-71FD-88E9CD61D2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5EF955-7E28-4CD9-B34B-EDAEAED8321E}" type="slidenum">
              <a:rPr lang="zh-CN" altLang="en-US" smtClean="0"/>
              <a:t>‹#›</a:t>
            </a:fld>
            <a:endParaRPr lang="zh-CN" altLang="en-US"/>
          </a:p>
        </p:txBody>
      </p:sp>
    </p:spTree>
    <p:extLst>
      <p:ext uri="{BB962C8B-B14F-4D97-AF65-F5344CB8AC3E}">
        <p14:creationId xmlns:p14="http://schemas.microsoft.com/office/powerpoint/2010/main" val="14806747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id="{B3A8F327-5E6C-DFA1-D8B7-1A8C5B12FB16}"/>
              </a:ext>
            </a:extLst>
          </p:cNvPr>
          <p:cNvSpPr txBox="1"/>
          <p:nvPr/>
        </p:nvSpPr>
        <p:spPr>
          <a:xfrm>
            <a:off x="1354203" y="1598473"/>
            <a:ext cx="9739247" cy="4062651"/>
          </a:xfrm>
          <a:prstGeom prst="rect">
            <a:avLst/>
          </a:prstGeom>
          <a:noFill/>
        </p:spPr>
        <p:txBody>
          <a:bodyPr wrap="square" rtlCol="0">
            <a:spAutoFit/>
          </a:bodyPr>
          <a:lstStyle/>
          <a:p>
            <a:r>
              <a:rPr lang="zh-CN" altLang="en-US" sz="6000" dirty="0"/>
              <a:t>费登奎斯治疗法</a:t>
            </a:r>
            <a:endParaRPr lang="en-US" altLang="zh-CN" sz="6000" dirty="0"/>
          </a:p>
          <a:p>
            <a:endParaRPr lang="en-US" altLang="zh-CN" dirty="0"/>
          </a:p>
          <a:p>
            <a:r>
              <a:rPr lang="zh-CN" altLang="en-US" dirty="0"/>
              <a:t>目标：解决身体功能障碍</a:t>
            </a:r>
            <a:endParaRPr lang="en-US" altLang="zh-CN" dirty="0"/>
          </a:p>
          <a:p>
            <a:endParaRPr lang="en-US" altLang="zh-CN" dirty="0"/>
          </a:p>
          <a:p>
            <a:r>
              <a:rPr lang="zh-CN" altLang="en-US" dirty="0"/>
              <a:t>方法：</a:t>
            </a:r>
            <a:endParaRPr lang="en-US" altLang="zh-CN" dirty="0"/>
          </a:p>
          <a:p>
            <a:endParaRPr lang="en-US" altLang="zh-CN" dirty="0"/>
          </a:p>
          <a:p>
            <a:r>
              <a:rPr lang="en-US" altLang="zh-CN" sz="3600" dirty="0"/>
              <a:t>1. </a:t>
            </a:r>
            <a:r>
              <a:rPr lang="zh-CN" altLang="en-US" sz="3600" dirty="0"/>
              <a:t>动中觉察</a:t>
            </a:r>
            <a:endParaRPr lang="en-US" altLang="zh-CN" sz="3600" dirty="0"/>
          </a:p>
          <a:p>
            <a:endParaRPr lang="en-US" altLang="zh-CN" sz="3600" dirty="0"/>
          </a:p>
          <a:p>
            <a:r>
              <a:rPr lang="en-US" altLang="zh-CN" sz="3600" dirty="0"/>
              <a:t>2. </a:t>
            </a:r>
            <a:r>
              <a:rPr lang="zh-CN" altLang="en-US" sz="3600" dirty="0"/>
              <a:t>功能整合 </a:t>
            </a:r>
            <a:r>
              <a:rPr lang="en-US" altLang="zh-CN" sz="3600" dirty="0"/>
              <a:t>=  </a:t>
            </a:r>
            <a:r>
              <a:rPr lang="zh-CN" altLang="en-US" sz="3600" dirty="0"/>
              <a:t>他人接触式引导 </a:t>
            </a:r>
            <a:r>
              <a:rPr lang="en-US" altLang="zh-CN" sz="3600" dirty="0"/>
              <a:t>+ </a:t>
            </a:r>
            <a:r>
              <a:rPr lang="zh-CN" altLang="en-US" sz="3600" dirty="0"/>
              <a:t>自身动中觉察</a:t>
            </a:r>
          </a:p>
        </p:txBody>
      </p:sp>
    </p:spTree>
    <p:extLst>
      <p:ext uri="{BB962C8B-B14F-4D97-AF65-F5344CB8AC3E}">
        <p14:creationId xmlns:p14="http://schemas.microsoft.com/office/powerpoint/2010/main" val="18118962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5F1C8662-3476-B059-2712-084A433ABAB4}"/>
              </a:ext>
            </a:extLst>
          </p:cNvPr>
          <p:cNvPicPr>
            <a:picLocks noChangeAspect="1"/>
          </p:cNvPicPr>
          <p:nvPr/>
        </p:nvPicPr>
        <p:blipFill>
          <a:blip r:embed="rId3"/>
          <a:stretch>
            <a:fillRect/>
          </a:stretch>
        </p:blipFill>
        <p:spPr>
          <a:xfrm>
            <a:off x="6127314" y="1979111"/>
            <a:ext cx="5485550" cy="3485957"/>
          </a:xfrm>
          <a:prstGeom prst="rect">
            <a:avLst/>
          </a:prstGeom>
        </p:spPr>
      </p:pic>
      <p:sp>
        <p:nvSpPr>
          <p:cNvPr id="4" name="文本框 3">
            <a:extLst>
              <a:ext uri="{FF2B5EF4-FFF2-40B4-BE49-F238E27FC236}">
                <a16:creationId xmlns:a16="http://schemas.microsoft.com/office/drawing/2014/main" id="{30894EDB-1B55-F369-506B-E02DE548B30E}"/>
              </a:ext>
            </a:extLst>
          </p:cNvPr>
          <p:cNvSpPr txBox="1"/>
          <p:nvPr/>
        </p:nvSpPr>
        <p:spPr>
          <a:xfrm>
            <a:off x="789139" y="413359"/>
            <a:ext cx="10676351" cy="2308324"/>
          </a:xfrm>
          <a:prstGeom prst="rect">
            <a:avLst/>
          </a:prstGeom>
          <a:noFill/>
        </p:spPr>
        <p:txBody>
          <a:bodyPr wrap="square" rtlCol="0">
            <a:spAutoFit/>
          </a:bodyPr>
          <a:lstStyle/>
          <a:p>
            <a:r>
              <a:rPr lang="zh-CN" altLang="en-US" sz="4800" dirty="0"/>
              <a:t>带着成人的判断力</a:t>
            </a:r>
            <a:endParaRPr lang="en-US" altLang="zh-CN" sz="4800" dirty="0"/>
          </a:p>
          <a:p>
            <a:r>
              <a:rPr lang="zh-CN" altLang="en-US" sz="4800" b="1" dirty="0"/>
              <a:t>以婴儿的方式</a:t>
            </a:r>
            <a:endParaRPr lang="en-US" altLang="zh-CN" sz="4800" b="1" dirty="0"/>
          </a:p>
          <a:p>
            <a:r>
              <a:rPr lang="zh-CN" altLang="en-US" sz="4800" dirty="0"/>
              <a:t>学习</a:t>
            </a:r>
            <a:r>
              <a:rPr lang="en-US" altLang="zh-CN" sz="4800" dirty="0"/>
              <a:t>/</a:t>
            </a:r>
            <a:r>
              <a:rPr lang="zh-CN" altLang="en-US" sz="4800" dirty="0"/>
              <a:t>探索身体潜力</a:t>
            </a:r>
          </a:p>
        </p:txBody>
      </p:sp>
      <p:sp>
        <p:nvSpPr>
          <p:cNvPr id="6" name="文本框 5">
            <a:extLst>
              <a:ext uri="{FF2B5EF4-FFF2-40B4-BE49-F238E27FC236}">
                <a16:creationId xmlns:a16="http://schemas.microsoft.com/office/drawing/2014/main" id="{FA0B2B59-625A-6E29-A2C2-ED16176C1987}"/>
              </a:ext>
            </a:extLst>
          </p:cNvPr>
          <p:cNvSpPr txBox="1"/>
          <p:nvPr/>
        </p:nvSpPr>
        <p:spPr>
          <a:xfrm>
            <a:off x="904310" y="2721683"/>
            <a:ext cx="4931533" cy="3227550"/>
          </a:xfrm>
          <a:prstGeom prst="rect">
            <a:avLst/>
          </a:prstGeom>
          <a:noFill/>
        </p:spPr>
        <p:txBody>
          <a:bodyPr wrap="square" rtlCol="0">
            <a:spAutoFit/>
          </a:bodyPr>
          <a:lstStyle/>
          <a:p>
            <a:pPr>
              <a:lnSpc>
                <a:spcPct val="200000"/>
              </a:lnSpc>
            </a:pPr>
            <a:r>
              <a:rPr lang="zh-CN" altLang="en-US" sz="2000" dirty="0"/>
              <a:t>具体而言，做动作时应：</a:t>
            </a:r>
            <a:endParaRPr lang="en-US" altLang="zh-CN" sz="2000" dirty="0"/>
          </a:p>
          <a:p>
            <a:pPr marL="342900" indent="-342900">
              <a:lnSpc>
                <a:spcPct val="150000"/>
              </a:lnSpc>
              <a:buAutoNum type="arabicPeriod"/>
            </a:pPr>
            <a:r>
              <a:rPr lang="zh-CN" altLang="en-US" sz="2800" dirty="0"/>
              <a:t>好奇且耐心</a:t>
            </a:r>
            <a:endParaRPr lang="en-US" altLang="zh-CN" sz="2800" dirty="0"/>
          </a:p>
          <a:p>
            <a:pPr marL="342900" indent="-342900">
              <a:lnSpc>
                <a:spcPct val="150000"/>
              </a:lnSpc>
              <a:buFontTx/>
              <a:buAutoNum type="arabicPeriod"/>
            </a:pPr>
            <a:r>
              <a:rPr lang="zh-CN" altLang="en-US" sz="2800" dirty="0"/>
              <a:t>保持轻松而愉悦</a:t>
            </a:r>
            <a:endParaRPr lang="en-US" altLang="zh-CN" sz="2800" dirty="0"/>
          </a:p>
          <a:p>
            <a:pPr marL="342900" indent="-342900">
              <a:lnSpc>
                <a:spcPct val="150000"/>
              </a:lnSpc>
              <a:buAutoNum type="arabicPeriod"/>
            </a:pPr>
            <a:r>
              <a:rPr lang="zh-CN" altLang="en-US" sz="2800" dirty="0"/>
              <a:t>不要过度集中注意力</a:t>
            </a:r>
            <a:endParaRPr lang="en-US" altLang="zh-CN" sz="2800" dirty="0"/>
          </a:p>
          <a:p>
            <a:pPr marL="342900" indent="-342900">
              <a:lnSpc>
                <a:spcPct val="150000"/>
              </a:lnSpc>
              <a:buAutoNum type="arabicPeriod"/>
            </a:pPr>
            <a:r>
              <a:rPr lang="zh-CN" altLang="en-US" sz="2800" dirty="0"/>
              <a:t>减少不必要的肌肉发力</a:t>
            </a:r>
          </a:p>
        </p:txBody>
      </p:sp>
    </p:spTree>
    <p:extLst>
      <p:ext uri="{BB962C8B-B14F-4D97-AF65-F5344CB8AC3E}">
        <p14:creationId xmlns:p14="http://schemas.microsoft.com/office/powerpoint/2010/main" val="2393915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3410CF5-05B9-D407-19B2-C8158F5DBDFE}"/>
              </a:ext>
            </a:extLst>
          </p:cNvPr>
          <p:cNvSpPr>
            <a:spLocks noGrp="1"/>
          </p:cNvSpPr>
          <p:nvPr>
            <p:ph type="title"/>
          </p:nvPr>
        </p:nvSpPr>
        <p:spPr/>
        <p:txBody>
          <a:bodyPr/>
          <a:lstStyle/>
          <a:p>
            <a:r>
              <a:rPr lang="zh-CN" altLang="en-US" dirty="0"/>
              <a:t>好奇且耐心</a:t>
            </a:r>
          </a:p>
        </p:txBody>
      </p:sp>
      <p:sp>
        <p:nvSpPr>
          <p:cNvPr id="3" name="内容占位符 2">
            <a:extLst>
              <a:ext uri="{FF2B5EF4-FFF2-40B4-BE49-F238E27FC236}">
                <a16:creationId xmlns:a16="http://schemas.microsoft.com/office/drawing/2014/main" id="{01569AE9-040B-C95F-9EBB-BF111C851F51}"/>
              </a:ext>
            </a:extLst>
          </p:cNvPr>
          <p:cNvSpPr>
            <a:spLocks noGrp="1"/>
          </p:cNvSpPr>
          <p:nvPr>
            <p:ph idx="1"/>
          </p:nvPr>
        </p:nvSpPr>
        <p:spPr>
          <a:xfrm>
            <a:off x="843419" y="2506662"/>
            <a:ext cx="10515600" cy="4351338"/>
          </a:xfrm>
        </p:spPr>
        <p:txBody>
          <a:bodyPr/>
          <a:lstStyle/>
          <a:p>
            <a:r>
              <a:rPr lang="zh-CN" altLang="en-US" dirty="0"/>
              <a:t>别急，注重探索过程而非结果</a:t>
            </a:r>
            <a:endParaRPr lang="en-US" altLang="zh-CN" dirty="0"/>
          </a:p>
          <a:p>
            <a:endParaRPr lang="en-US" altLang="zh-CN" dirty="0"/>
          </a:p>
          <a:p>
            <a:r>
              <a:rPr lang="zh-CN" altLang="en-US" dirty="0"/>
              <a:t>不计效率地缓慢：以察觉冗余用力、呼吸模式及动作中的不协调</a:t>
            </a:r>
            <a:endParaRPr lang="en-US" altLang="zh-CN" dirty="0"/>
          </a:p>
          <a:p>
            <a:endParaRPr lang="en-US" altLang="zh-CN" dirty="0"/>
          </a:p>
          <a:p>
            <a:r>
              <a:rPr lang="zh-CN" altLang="en-US" dirty="0"/>
              <a:t>扣每一个动作细节（延伸：动作是平时不常用到的，可以维持更久的好奇）</a:t>
            </a:r>
            <a:endParaRPr lang="en-US" altLang="zh-CN" dirty="0"/>
          </a:p>
          <a:p>
            <a:endParaRPr lang="zh-CN" altLang="en-US" dirty="0"/>
          </a:p>
        </p:txBody>
      </p:sp>
    </p:spTree>
    <p:extLst>
      <p:ext uri="{BB962C8B-B14F-4D97-AF65-F5344CB8AC3E}">
        <p14:creationId xmlns:p14="http://schemas.microsoft.com/office/powerpoint/2010/main" val="25572391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5BF421-76F6-52F5-2605-B7441CD9FE57}"/>
              </a:ext>
            </a:extLst>
          </p:cNvPr>
          <p:cNvSpPr>
            <a:spLocks noGrp="1"/>
          </p:cNvSpPr>
          <p:nvPr>
            <p:ph type="title"/>
          </p:nvPr>
        </p:nvSpPr>
        <p:spPr/>
        <p:txBody>
          <a:bodyPr/>
          <a:lstStyle/>
          <a:p>
            <a:r>
              <a:rPr lang="zh-CN" altLang="en-US" dirty="0"/>
              <a:t>保持轻松而愉悦</a:t>
            </a:r>
          </a:p>
        </p:txBody>
      </p:sp>
      <p:sp>
        <p:nvSpPr>
          <p:cNvPr id="3" name="内容占位符 2">
            <a:extLst>
              <a:ext uri="{FF2B5EF4-FFF2-40B4-BE49-F238E27FC236}">
                <a16:creationId xmlns:a16="http://schemas.microsoft.com/office/drawing/2014/main" id="{90D9B6CC-EC3E-DBB9-44AA-EF33D2F513DD}"/>
              </a:ext>
            </a:extLst>
          </p:cNvPr>
          <p:cNvSpPr>
            <a:spLocks noGrp="1"/>
          </p:cNvSpPr>
          <p:nvPr>
            <p:ph idx="1"/>
          </p:nvPr>
        </p:nvSpPr>
        <p:spPr>
          <a:xfrm>
            <a:off x="838200" y="2506662"/>
            <a:ext cx="10515600" cy="4351338"/>
          </a:xfrm>
        </p:spPr>
        <p:txBody>
          <a:bodyPr/>
          <a:lstStyle/>
          <a:p>
            <a:r>
              <a:rPr lang="zh-CN" altLang="en-US" dirty="0"/>
              <a:t>否则，学到的东西很难变成习惯的、自发的</a:t>
            </a:r>
            <a:endParaRPr lang="en-US" altLang="zh-CN" dirty="0"/>
          </a:p>
          <a:p>
            <a:endParaRPr lang="en-US" altLang="zh-CN" dirty="0"/>
          </a:p>
          <a:p>
            <a:r>
              <a:rPr lang="zh-CN" altLang="en-US" dirty="0"/>
              <a:t>必须想的是如何把动作做得更好，而不是如何正确地做动作（不设限）</a:t>
            </a:r>
            <a:endParaRPr lang="en-US" altLang="zh-CN" dirty="0"/>
          </a:p>
          <a:p>
            <a:endParaRPr lang="en-US" altLang="zh-CN" dirty="0"/>
          </a:p>
          <a:p>
            <a:r>
              <a:rPr lang="zh-CN" altLang="en-US" dirty="0"/>
              <a:t>感觉累或不舒服就停下，保持神经系统的低负载。预留资源给新的神经通路，更有利于形成。</a:t>
            </a:r>
            <a:endParaRPr lang="en-US" altLang="zh-CN" dirty="0"/>
          </a:p>
          <a:p>
            <a:endParaRPr lang="en-US" altLang="zh-CN" dirty="0"/>
          </a:p>
          <a:p>
            <a:endParaRPr lang="zh-CN" altLang="en-US" dirty="0"/>
          </a:p>
        </p:txBody>
      </p:sp>
    </p:spTree>
    <p:extLst>
      <p:ext uri="{BB962C8B-B14F-4D97-AF65-F5344CB8AC3E}">
        <p14:creationId xmlns:p14="http://schemas.microsoft.com/office/powerpoint/2010/main" val="13387713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CC5884B-E3DB-0FD7-959E-7C1BCB61D596}"/>
              </a:ext>
            </a:extLst>
          </p:cNvPr>
          <p:cNvSpPr>
            <a:spLocks noGrp="1"/>
          </p:cNvSpPr>
          <p:nvPr>
            <p:ph type="title"/>
          </p:nvPr>
        </p:nvSpPr>
        <p:spPr/>
        <p:txBody>
          <a:bodyPr/>
          <a:lstStyle/>
          <a:p>
            <a:r>
              <a:rPr lang="zh-CN" altLang="en-US" dirty="0"/>
              <a:t>减少不必要的肌肉发力</a:t>
            </a:r>
          </a:p>
        </p:txBody>
      </p:sp>
      <p:sp>
        <p:nvSpPr>
          <p:cNvPr id="3" name="内容占位符 2">
            <a:extLst>
              <a:ext uri="{FF2B5EF4-FFF2-40B4-BE49-F238E27FC236}">
                <a16:creationId xmlns:a16="http://schemas.microsoft.com/office/drawing/2014/main" id="{C8DF33BA-AEA7-6DD0-DFC3-868F5C22334C}"/>
              </a:ext>
            </a:extLst>
          </p:cNvPr>
          <p:cNvSpPr>
            <a:spLocks noGrp="1"/>
          </p:cNvSpPr>
          <p:nvPr>
            <p:ph idx="1"/>
          </p:nvPr>
        </p:nvSpPr>
        <p:spPr>
          <a:xfrm>
            <a:off x="838200" y="2506662"/>
            <a:ext cx="10515600" cy="4351338"/>
          </a:xfrm>
        </p:spPr>
        <p:txBody>
          <a:bodyPr/>
          <a:lstStyle/>
          <a:p>
            <a:r>
              <a:rPr lang="zh-CN" altLang="en-US" dirty="0"/>
              <a:t>某些疼痛可能就是由于不必要的发力导致的</a:t>
            </a:r>
            <a:endParaRPr lang="en-US" altLang="zh-CN" dirty="0"/>
          </a:p>
          <a:p>
            <a:endParaRPr lang="en-US" altLang="zh-CN" dirty="0"/>
          </a:p>
          <a:p>
            <a:r>
              <a:rPr lang="zh-CN" altLang="en-US" dirty="0"/>
              <a:t>解放神经系统，使人发现新动作可能性</a:t>
            </a:r>
            <a:endParaRPr lang="en-US" altLang="zh-CN" dirty="0"/>
          </a:p>
          <a:p>
            <a:endParaRPr lang="en-US" altLang="zh-CN" dirty="0"/>
          </a:p>
          <a:p>
            <a:r>
              <a:rPr lang="zh-CN" altLang="en-US" dirty="0"/>
              <a:t>减少能量释放和精神压力，提供正反馈和可持续</a:t>
            </a:r>
          </a:p>
        </p:txBody>
      </p:sp>
    </p:spTree>
    <p:extLst>
      <p:ext uri="{BB962C8B-B14F-4D97-AF65-F5344CB8AC3E}">
        <p14:creationId xmlns:p14="http://schemas.microsoft.com/office/powerpoint/2010/main" val="4252397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1D82062-395D-6B79-BFC5-87C69DDAA895}"/>
              </a:ext>
            </a:extLst>
          </p:cNvPr>
          <p:cNvSpPr>
            <a:spLocks noGrp="1"/>
          </p:cNvSpPr>
          <p:nvPr>
            <p:ph type="title"/>
          </p:nvPr>
        </p:nvSpPr>
        <p:spPr/>
        <p:txBody>
          <a:bodyPr/>
          <a:lstStyle/>
          <a:p>
            <a:r>
              <a:rPr lang="zh-CN" altLang="en-US" dirty="0"/>
              <a:t>不要</a:t>
            </a:r>
            <a:r>
              <a:rPr lang="zh-CN" altLang="en-US" b="1" dirty="0"/>
              <a:t>过度</a:t>
            </a:r>
            <a:r>
              <a:rPr lang="zh-CN" altLang="en-US" dirty="0"/>
              <a:t>集中注意力到某一点</a:t>
            </a:r>
          </a:p>
        </p:txBody>
      </p:sp>
      <p:sp>
        <p:nvSpPr>
          <p:cNvPr id="3" name="内容占位符 2">
            <a:extLst>
              <a:ext uri="{FF2B5EF4-FFF2-40B4-BE49-F238E27FC236}">
                <a16:creationId xmlns:a16="http://schemas.microsoft.com/office/drawing/2014/main" id="{0727F0AD-8E04-9E6E-53CB-E144A909CBFF}"/>
              </a:ext>
            </a:extLst>
          </p:cNvPr>
          <p:cNvSpPr>
            <a:spLocks noGrp="1"/>
          </p:cNvSpPr>
          <p:nvPr>
            <p:ph idx="1"/>
          </p:nvPr>
        </p:nvSpPr>
        <p:spPr>
          <a:xfrm>
            <a:off x="900830" y="2428330"/>
            <a:ext cx="7417670" cy="4351338"/>
          </a:xfrm>
        </p:spPr>
        <p:txBody>
          <a:bodyPr/>
          <a:lstStyle/>
          <a:p>
            <a:r>
              <a:rPr lang="zh-CN" altLang="en-US" dirty="0"/>
              <a:t>辐射一部分注意力到呼吸和相关部位（效果也是自然辐射到注意力周围）</a:t>
            </a:r>
            <a:endParaRPr lang="en-US" altLang="zh-CN" dirty="0"/>
          </a:p>
        </p:txBody>
      </p:sp>
      <p:pic>
        <p:nvPicPr>
          <p:cNvPr id="1026" name="Picture 2" descr="人体神经系统结构示意图png图片免费下载-素材7yzUWWkqj-新图网">
            <a:extLst>
              <a:ext uri="{FF2B5EF4-FFF2-40B4-BE49-F238E27FC236}">
                <a16:creationId xmlns:a16="http://schemas.microsoft.com/office/drawing/2014/main" id="{76444AC6-2965-6590-DCE6-D54203284B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1112" y="1825625"/>
            <a:ext cx="2739612" cy="4603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609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77E3849-F114-DA43-8EA3-33BD69468E66}"/>
              </a:ext>
            </a:extLst>
          </p:cNvPr>
          <p:cNvSpPr>
            <a:spLocks noGrp="1"/>
          </p:cNvSpPr>
          <p:nvPr>
            <p:ph type="title"/>
          </p:nvPr>
        </p:nvSpPr>
        <p:spPr/>
        <p:txBody>
          <a:bodyPr/>
          <a:lstStyle/>
          <a:p>
            <a:r>
              <a:rPr lang="zh-CN" altLang="en-US" dirty="0"/>
              <a:t>如何找到相应的动作</a:t>
            </a:r>
          </a:p>
        </p:txBody>
      </p:sp>
      <p:sp>
        <p:nvSpPr>
          <p:cNvPr id="3" name="内容占位符 2">
            <a:extLst>
              <a:ext uri="{FF2B5EF4-FFF2-40B4-BE49-F238E27FC236}">
                <a16:creationId xmlns:a16="http://schemas.microsoft.com/office/drawing/2014/main" id="{EEEAABDD-6831-799A-A59B-1214CC1D1D4A}"/>
              </a:ext>
            </a:extLst>
          </p:cNvPr>
          <p:cNvSpPr>
            <a:spLocks noGrp="1"/>
          </p:cNvSpPr>
          <p:nvPr>
            <p:ph idx="1"/>
          </p:nvPr>
        </p:nvSpPr>
        <p:spPr/>
        <p:txBody>
          <a:bodyPr>
            <a:normAutofit fontScale="92500" lnSpcReduction="10000"/>
          </a:bodyPr>
          <a:lstStyle/>
          <a:p>
            <a:pPr marL="0" indent="0">
              <a:buNone/>
            </a:pPr>
            <a:r>
              <a:rPr lang="zh-CN" altLang="en-US" dirty="0"/>
              <a:t>书中自带</a:t>
            </a:r>
            <a:r>
              <a:rPr lang="en-US" altLang="zh-CN" dirty="0"/>
              <a:t>/</a:t>
            </a:r>
            <a:r>
              <a:rPr lang="zh-CN" altLang="en-US" dirty="0"/>
              <a:t>导师探索</a:t>
            </a:r>
            <a:endParaRPr lang="en-US" altLang="zh-CN" dirty="0"/>
          </a:p>
          <a:p>
            <a:r>
              <a:rPr lang="en-US" altLang="zh-CN" sz="2200" dirty="0"/>
              <a:t>《</a:t>
            </a:r>
            <a:r>
              <a:rPr lang="zh-CN" altLang="en-US" sz="2200" dirty="0"/>
              <a:t>动中觉察</a:t>
            </a:r>
            <a:r>
              <a:rPr lang="en-US" altLang="zh-CN" sz="2200" dirty="0"/>
              <a:t>》《</a:t>
            </a:r>
            <a:r>
              <a:rPr lang="zh-CN" altLang="en-US" sz="2200" dirty="0"/>
              <a:t>放松身体 用心歌唱</a:t>
            </a:r>
            <a:r>
              <a:rPr lang="en-US" altLang="zh-CN" sz="2200" dirty="0"/>
              <a:t>》 《</a:t>
            </a:r>
            <a:r>
              <a:rPr lang="zh-CN" altLang="en-US" sz="2200" dirty="0"/>
              <a:t>成为有能的自己</a:t>
            </a:r>
            <a:r>
              <a:rPr lang="en-US" altLang="zh-CN" sz="2200" dirty="0"/>
              <a:t>》《</a:t>
            </a:r>
            <a:r>
              <a:rPr lang="zh-CN" altLang="en-US" sz="2200" dirty="0"/>
              <a:t>身体的智慧</a:t>
            </a:r>
            <a:r>
              <a:rPr lang="en-US" altLang="zh-CN" sz="2200" dirty="0"/>
              <a:t>》</a:t>
            </a:r>
          </a:p>
          <a:p>
            <a:pPr marL="0" indent="0">
              <a:buNone/>
            </a:pPr>
            <a:endParaRPr lang="en-US" altLang="zh-CN" dirty="0"/>
          </a:p>
          <a:p>
            <a:pPr marL="0" indent="0">
              <a:buNone/>
            </a:pPr>
            <a:r>
              <a:rPr lang="zh-CN" altLang="en-US" dirty="0"/>
              <a:t>功能整合</a:t>
            </a:r>
            <a:endParaRPr lang="en-US" altLang="zh-CN" dirty="0"/>
          </a:p>
          <a:p>
            <a:r>
              <a:rPr lang="zh-CN" altLang="en-US" sz="2100" dirty="0"/>
              <a:t>在婴儿期被使用、之后被放弃的动作和反应</a:t>
            </a:r>
            <a:endParaRPr lang="en-US" altLang="zh-CN" sz="2100" dirty="0"/>
          </a:p>
          <a:p>
            <a:r>
              <a:rPr lang="zh-CN" altLang="en-US" sz="2100" dirty="0"/>
              <a:t>一些新的、无法预见的、出人意料的（动作）元素</a:t>
            </a:r>
            <a:endParaRPr lang="en-US" altLang="zh-CN" sz="2100" dirty="0"/>
          </a:p>
          <a:p>
            <a:pPr marL="0" indent="0">
              <a:buNone/>
            </a:pPr>
            <a:endParaRPr lang="en-US" altLang="zh-CN" dirty="0"/>
          </a:p>
          <a:p>
            <a:pPr marL="0" indent="0">
              <a:buNone/>
            </a:pPr>
            <a:r>
              <a:rPr lang="zh-CN" altLang="en-US" dirty="0"/>
              <a:t>康复动作（只是需要一个动作，不一定需要原本的康复效果）</a:t>
            </a:r>
            <a:endParaRPr lang="en-US" altLang="zh-CN" dirty="0"/>
          </a:p>
          <a:p>
            <a:r>
              <a:rPr lang="zh-CN" altLang="en-US" sz="2000" dirty="0"/>
              <a:t>死虫式、鸟狗式、猫式</a:t>
            </a:r>
            <a:endParaRPr lang="en-US" altLang="zh-CN" sz="2000" dirty="0"/>
          </a:p>
          <a:p>
            <a:r>
              <a:rPr lang="zh-CN" altLang="en-US" sz="2000" dirty="0"/>
              <a:t>科学、不易损伤且新奇</a:t>
            </a:r>
            <a:endParaRPr lang="en-US" altLang="zh-CN" sz="2000" dirty="0"/>
          </a:p>
          <a:p>
            <a:r>
              <a:rPr lang="zh-CN" altLang="en-US" sz="2000" dirty="0"/>
              <a:t>加工：减少不必要的肌肉发力</a:t>
            </a:r>
            <a:endParaRPr lang="en-US" altLang="zh-CN" sz="2000" dirty="0"/>
          </a:p>
          <a:p>
            <a:endParaRPr lang="zh-CN" altLang="en-US" dirty="0"/>
          </a:p>
          <a:p>
            <a:endParaRPr lang="zh-CN" altLang="en-US" dirty="0"/>
          </a:p>
        </p:txBody>
      </p:sp>
    </p:spTree>
    <p:extLst>
      <p:ext uri="{BB962C8B-B14F-4D97-AF65-F5344CB8AC3E}">
        <p14:creationId xmlns:p14="http://schemas.microsoft.com/office/powerpoint/2010/main" val="1693081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1">
            <a:extLst>
              <a:ext uri="{FF2B5EF4-FFF2-40B4-BE49-F238E27FC236}">
                <a16:creationId xmlns:a16="http://schemas.microsoft.com/office/drawing/2014/main" id="{240FD50E-0603-473B-E3D4-E425DF00132E}"/>
              </a:ext>
            </a:extLst>
          </p:cNvPr>
          <p:cNvSpPr>
            <a:spLocks noGrp="1"/>
          </p:cNvSpPr>
          <p:nvPr>
            <p:ph type="title"/>
          </p:nvPr>
        </p:nvSpPr>
        <p:spPr>
          <a:xfrm>
            <a:off x="838200" y="688975"/>
            <a:ext cx="10515600" cy="1325563"/>
          </a:xfrm>
        </p:spPr>
        <p:txBody>
          <a:bodyPr>
            <a:normAutofit fontScale="90000"/>
          </a:bodyPr>
          <a:lstStyle/>
          <a:p>
            <a:r>
              <a:rPr lang="zh-CN" altLang="en-US" dirty="0"/>
              <a:t>功能整合</a:t>
            </a:r>
            <a:br>
              <a:rPr lang="en-US" altLang="zh-CN" dirty="0"/>
            </a:br>
            <a:br>
              <a:rPr lang="en-US" altLang="zh-CN" dirty="0"/>
            </a:br>
            <a:r>
              <a:rPr lang="zh-CN" altLang="en-US" sz="3200" dirty="0"/>
              <a:t>他人接触式引导 </a:t>
            </a:r>
            <a:r>
              <a:rPr lang="en-US" altLang="zh-CN" sz="3200" dirty="0"/>
              <a:t>+ </a:t>
            </a:r>
            <a:r>
              <a:rPr lang="zh-CN" altLang="en-US" sz="3200" dirty="0"/>
              <a:t>自身动中觉察</a:t>
            </a:r>
            <a:endParaRPr lang="zh-CN" altLang="en-US" dirty="0"/>
          </a:p>
        </p:txBody>
      </p:sp>
      <p:sp>
        <p:nvSpPr>
          <p:cNvPr id="13" name="文本框 12">
            <a:extLst>
              <a:ext uri="{FF2B5EF4-FFF2-40B4-BE49-F238E27FC236}">
                <a16:creationId xmlns:a16="http://schemas.microsoft.com/office/drawing/2014/main" id="{39279D0D-AF59-BF95-4F0B-1CD06318DBCA}"/>
              </a:ext>
            </a:extLst>
          </p:cNvPr>
          <p:cNvSpPr txBox="1"/>
          <p:nvPr/>
        </p:nvSpPr>
        <p:spPr>
          <a:xfrm>
            <a:off x="838200" y="2368572"/>
            <a:ext cx="10515600" cy="2862322"/>
          </a:xfrm>
          <a:prstGeom prst="rect">
            <a:avLst/>
          </a:prstGeom>
          <a:noFill/>
        </p:spPr>
        <p:txBody>
          <a:bodyPr wrap="square" rtlCol="0">
            <a:spAutoFit/>
          </a:bodyPr>
          <a:lstStyle/>
          <a:p>
            <a:pPr marL="285750" indent="-285750">
              <a:buFont typeface="Arial" panose="020B0604020202020204" pitchFamily="34" charset="0"/>
              <a:buChar char="•"/>
            </a:pPr>
            <a:r>
              <a:rPr lang="zh-CN" altLang="en-US" dirty="0"/>
              <a:t>人在神经系统帮助下不停与环境（引力场等）交互</a:t>
            </a:r>
            <a:endParaRPr lang="en-US" altLang="zh-CN" dirty="0"/>
          </a:p>
          <a:p>
            <a:endParaRPr lang="en-US" altLang="zh-CN" dirty="0"/>
          </a:p>
          <a:p>
            <a:pPr marL="285750" indent="-285750">
              <a:buFont typeface="Arial" panose="020B0604020202020204" pitchFamily="34" charset="0"/>
              <a:buChar char="•"/>
            </a:pPr>
            <a:r>
              <a:rPr lang="zh-CN" altLang="en-US" dirty="0"/>
              <a:t>婴儿会</a:t>
            </a:r>
            <a:r>
              <a:rPr lang="zh-CN" altLang="en-US" b="1" dirty="0"/>
              <a:t>自我引导</a:t>
            </a:r>
            <a:r>
              <a:rPr lang="zh-CN" altLang="en-US" dirty="0"/>
              <a:t>对抗、适应环境，从而产生有序的神经链接</a:t>
            </a:r>
            <a:endParaRPr lang="en-US" altLang="zh-CN" dirty="0"/>
          </a:p>
          <a:p>
            <a:pPr marL="285750" indent="-285750">
              <a:buFont typeface="Arial" panose="020B0604020202020204" pitchFamily="34" charset="0"/>
              <a:buChar char="•"/>
            </a:pPr>
            <a:endParaRPr lang="en-US" altLang="zh-CN" dirty="0"/>
          </a:p>
          <a:p>
            <a:pPr marL="285750" indent="-285750">
              <a:buFont typeface="Arial" panose="020B0604020202020204" pitchFamily="34" charset="0"/>
              <a:buChar char="•"/>
            </a:pPr>
            <a:r>
              <a:rPr lang="zh-CN" altLang="en-US" dirty="0"/>
              <a:t>从本质上说，在最小刺激状态下，神经系统达到最佳功能运作。肌肉组织的神经冲动会平静下来。在这种状态下，意识皮质会更容易“形成新模式”</a:t>
            </a:r>
            <a:endParaRPr lang="en-US" altLang="zh-CN" dirty="0"/>
          </a:p>
          <a:p>
            <a:endParaRPr lang="en-US" altLang="zh-CN" dirty="0"/>
          </a:p>
          <a:p>
            <a:pPr marL="285750" indent="-285750">
              <a:buFont typeface="Arial" panose="020B0604020202020204" pitchFamily="34" charset="0"/>
              <a:buChar char="•"/>
            </a:pPr>
            <a:r>
              <a:rPr lang="zh-CN" altLang="en-US" dirty="0"/>
              <a:t>治疗师会针对患者问题找到最舒服的环境后进行</a:t>
            </a:r>
            <a:r>
              <a:rPr lang="zh-CN" altLang="en-US" b="1" dirty="0"/>
              <a:t>帮助引导</a:t>
            </a:r>
            <a:r>
              <a:rPr lang="zh-CN" altLang="en-US" dirty="0"/>
              <a:t>，避开旧的路径依赖，形成新的“代偿”</a:t>
            </a:r>
            <a:endParaRPr lang="en-US" altLang="zh-CN" b="1" dirty="0"/>
          </a:p>
          <a:p>
            <a:endParaRPr lang="en-US" altLang="zh-CN" dirty="0"/>
          </a:p>
          <a:p>
            <a:pPr marL="285750" indent="-285750">
              <a:buFont typeface="Arial" panose="020B0604020202020204" pitchFamily="34" charset="0"/>
              <a:buChar char="•"/>
            </a:pPr>
            <a:r>
              <a:rPr lang="zh-CN" altLang="en-US" dirty="0"/>
              <a:t>相较于自己动中觉察：他人刺激会更简单、直接、强烈。如挠痒痒、针灸</a:t>
            </a:r>
          </a:p>
        </p:txBody>
      </p:sp>
    </p:spTree>
    <p:extLst>
      <p:ext uri="{BB962C8B-B14F-4D97-AF65-F5344CB8AC3E}">
        <p14:creationId xmlns:p14="http://schemas.microsoft.com/office/powerpoint/2010/main" val="217010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34F4DE-0D97-C3FD-7B50-459EE8401B4E}"/>
            </a:ext>
          </a:extLst>
        </p:cNvPr>
        <p:cNvGrpSpPr/>
        <p:nvPr/>
      </p:nvGrpSpPr>
      <p:grpSpPr>
        <a:xfrm>
          <a:off x="0" y="0"/>
          <a:ext cx="0" cy="0"/>
          <a:chOff x="0" y="0"/>
          <a:chExt cx="0" cy="0"/>
        </a:xfrm>
      </p:grpSpPr>
      <p:pic>
        <p:nvPicPr>
          <p:cNvPr id="9" name="图片 8">
            <a:extLst>
              <a:ext uri="{FF2B5EF4-FFF2-40B4-BE49-F238E27FC236}">
                <a16:creationId xmlns:a16="http://schemas.microsoft.com/office/drawing/2014/main" id="{65072C4E-C303-F286-CDF4-634AAAA87D36}"/>
              </a:ext>
            </a:extLst>
          </p:cNvPr>
          <p:cNvPicPr>
            <a:picLocks noChangeAspect="1"/>
          </p:cNvPicPr>
          <p:nvPr/>
        </p:nvPicPr>
        <p:blipFill>
          <a:blip r:embed="rId2"/>
          <a:stretch>
            <a:fillRect/>
          </a:stretch>
        </p:blipFill>
        <p:spPr>
          <a:xfrm>
            <a:off x="7676072" y="2160738"/>
            <a:ext cx="3056839" cy="3006247"/>
          </a:xfrm>
          <a:prstGeom prst="rect">
            <a:avLst/>
          </a:prstGeom>
        </p:spPr>
      </p:pic>
      <p:sp>
        <p:nvSpPr>
          <p:cNvPr id="10" name="标题 1">
            <a:extLst>
              <a:ext uri="{FF2B5EF4-FFF2-40B4-BE49-F238E27FC236}">
                <a16:creationId xmlns:a16="http://schemas.microsoft.com/office/drawing/2014/main" id="{B684D9A0-BDA6-7421-2782-5DF194086056}"/>
              </a:ext>
            </a:extLst>
          </p:cNvPr>
          <p:cNvSpPr>
            <a:spLocks noGrp="1"/>
          </p:cNvSpPr>
          <p:nvPr>
            <p:ph type="title"/>
          </p:nvPr>
        </p:nvSpPr>
        <p:spPr>
          <a:xfrm>
            <a:off x="838200" y="365125"/>
            <a:ext cx="10515600" cy="1325563"/>
          </a:xfrm>
        </p:spPr>
        <p:txBody>
          <a:bodyPr/>
          <a:lstStyle/>
          <a:p>
            <a:r>
              <a:rPr lang="zh-CN" altLang="en-US" dirty="0"/>
              <a:t>功能整合</a:t>
            </a:r>
          </a:p>
        </p:txBody>
      </p:sp>
      <p:sp>
        <p:nvSpPr>
          <p:cNvPr id="12" name="文本框 11">
            <a:extLst>
              <a:ext uri="{FF2B5EF4-FFF2-40B4-BE49-F238E27FC236}">
                <a16:creationId xmlns:a16="http://schemas.microsoft.com/office/drawing/2014/main" id="{C3483AA4-4DB5-D9DD-43A8-9AE957C0A39E}"/>
              </a:ext>
            </a:extLst>
          </p:cNvPr>
          <p:cNvSpPr txBox="1"/>
          <p:nvPr/>
        </p:nvSpPr>
        <p:spPr>
          <a:xfrm>
            <a:off x="838200" y="1690688"/>
            <a:ext cx="6082430" cy="4893647"/>
          </a:xfrm>
          <a:prstGeom prst="rect">
            <a:avLst/>
          </a:prstGeom>
          <a:noFill/>
        </p:spPr>
        <p:txBody>
          <a:bodyPr wrap="square" rtlCol="0">
            <a:spAutoFit/>
          </a:bodyPr>
          <a:lstStyle/>
          <a:p>
            <a:r>
              <a:rPr lang="zh-CN" altLang="en-US" sz="2400" dirty="0"/>
              <a:t>举例</a:t>
            </a:r>
            <a:endParaRPr lang="en-US" altLang="zh-CN" sz="2400" dirty="0"/>
          </a:p>
          <a:p>
            <a:r>
              <a:rPr lang="zh-CN" altLang="en-US" dirty="0"/>
              <a:t>目标：帮助脑瘫患者</a:t>
            </a:r>
            <a:r>
              <a:rPr lang="zh-CN" altLang="en-US" b="1" dirty="0"/>
              <a:t>站立和行走</a:t>
            </a:r>
            <a:endParaRPr lang="en-US" altLang="zh-CN" b="1" dirty="0"/>
          </a:p>
          <a:p>
            <a:r>
              <a:rPr lang="zh-CN" altLang="en-US" dirty="0"/>
              <a:t>方法：</a:t>
            </a:r>
            <a:endParaRPr lang="en-US" altLang="zh-CN" dirty="0"/>
          </a:p>
          <a:p>
            <a:r>
              <a:rPr lang="zh-CN" altLang="en-US" dirty="0"/>
              <a:t>患者平躺，脚悬空（全身注意到脚上）</a:t>
            </a:r>
            <a:endParaRPr lang="en-US" altLang="zh-CN" dirty="0"/>
          </a:p>
          <a:p>
            <a:r>
              <a:rPr lang="zh-CN" altLang="en-US" dirty="0"/>
              <a:t>我双手握住这块</a:t>
            </a:r>
            <a:r>
              <a:rPr lang="zh-CN" altLang="en-US" b="1" dirty="0"/>
              <a:t>木板（模拟地面）</a:t>
            </a:r>
            <a:r>
              <a:rPr lang="zh-CN" altLang="en-US" dirty="0"/>
              <a:t>，板面朝向他的脚底，把它移向一只脚的脚掌，木板始终保持垂直，靠近脚，再向前移动，直到接触到</a:t>
            </a:r>
            <a:r>
              <a:rPr lang="zh-CN" altLang="en-US" b="1" dirty="0"/>
              <a:t>小脚趾</a:t>
            </a:r>
            <a:r>
              <a:rPr lang="zh-CN" altLang="en-US" dirty="0"/>
              <a:t>。</a:t>
            </a:r>
            <a:endParaRPr lang="en-US" altLang="zh-CN" dirty="0"/>
          </a:p>
          <a:p>
            <a:r>
              <a:rPr lang="zh-CN" altLang="en-US" dirty="0"/>
              <a:t>之后让木板反复地离开、再触碰，直到他的</a:t>
            </a:r>
            <a:r>
              <a:rPr lang="zh-CN" altLang="en-US" b="1" dirty="0"/>
              <a:t>第二个脚趾出现细微的动作</a:t>
            </a:r>
            <a:r>
              <a:rPr lang="zh-CN" altLang="en-US" dirty="0"/>
              <a:t>。</a:t>
            </a:r>
            <a:endParaRPr lang="en-US" altLang="zh-CN" dirty="0"/>
          </a:p>
          <a:p>
            <a:r>
              <a:rPr lang="zh-CN" altLang="en-US" dirty="0"/>
              <a:t>然后，我倾斜木板，只接触他的小脚趾，然后</a:t>
            </a:r>
            <a:r>
              <a:rPr lang="zh-CN" altLang="en-US" b="1" dirty="0"/>
              <a:t>同时接触</a:t>
            </a:r>
            <a:r>
              <a:rPr lang="en-US" altLang="zh-CN" b="1" dirty="0"/>
              <a:t>2</a:t>
            </a:r>
            <a:r>
              <a:rPr lang="zh-CN" altLang="en-US" b="1" dirty="0"/>
              <a:t>个脚趾</a:t>
            </a:r>
            <a:r>
              <a:rPr lang="zh-CN" altLang="en-US" dirty="0"/>
              <a:t>（小脚趾和第四脚趾），这样一直到</a:t>
            </a:r>
            <a:r>
              <a:rPr lang="en-US" altLang="zh-CN" dirty="0"/>
              <a:t>3</a:t>
            </a:r>
            <a:r>
              <a:rPr lang="zh-CN" altLang="en-US" dirty="0"/>
              <a:t>个、</a:t>
            </a:r>
            <a:r>
              <a:rPr lang="en-US" altLang="zh-CN" dirty="0"/>
              <a:t>4</a:t>
            </a:r>
            <a:r>
              <a:rPr lang="zh-CN" altLang="en-US" dirty="0"/>
              <a:t>个、</a:t>
            </a:r>
            <a:r>
              <a:rPr lang="en-US" altLang="zh-CN" dirty="0"/>
              <a:t>5</a:t>
            </a:r>
            <a:r>
              <a:rPr lang="zh-CN" altLang="en-US" dirty="0"/>
              <a:t>个，也就是</a:t>
            </a:r>
            <a:r>
              <a:rPr lang="en-US" altLang="zh-CN" b="1" dirty="0"/>
              <a:t>5</a:t>
            </a:r>
            <a:r>
              <a:rPr lang="zh-CN" altLang="en-US" b="1" dirty="0"/>
              <a:t>个脚趾都接触到木板</a:t>
            </a:r>
            <a:r>
              <a:rPr lang="zh-CN" altLang="en-US" dirty="0"/>
              <a:t>。</a:t>
            </a:r>
            <a:endParaRPr lang="en-US" altLang="zh-CN" dirty="0"/>
          </a:p>
          <a:p>
            <a:r>
              <a:rPr lang="zh-CN" altLang="en-US" dirty="0"/>
              <a:t>一旦所有的脚趾都接触过木板后，我会移动木板，使之与脚跟接触，然后再返回去与脚趾接触，</a:t>
            </a:r>
            <a:r>
              <a:rPr lang="zh-CN" altLang="en-US" b="1" dirty="0"/>
              <a:t>持续反复</a:t>
            </a:r>
            <a:r>
              <a:rPr lang="zh-CN" altLang="en-US" dirty="0"/>
              <a:t>这样做，直到我观察到他的踝关节出现了动作，这时他有可能会</a:t>
            </a:r>
            <a:r>
              <a:rPr lang="zh-CN" altLang="en-US" b="1" dirty="0"/>
              <a:t>做一个流畅的踝关节动作</a:t>
            </a:r>
            <a:r>
              <a:rPr lang="zh-CN" altLang="en-US" dirty="0"/>
              <a:t>。</a:t>
            </a:r>
          </a:p>
          <a:p>
            <a:endParaRPr lang="zh-CN" altLang="en-US" dirty="0"/>
          </a:p>
        </p:txBody>
      </p:sp>
    </p:spTree>
    <p:extLst>
      <p:ext uri="{BB962C8B-B14F-4D97-AF65-F5344CB8AC3E}">
        <p14:creationId xmlns:p14="http://schemas.microsoft.com/office/powerpoint/2010/main" val="2208630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C25C197-2A91-B888-F693-21D234F6B353}"/>
              </a:ext>
            </a:extLst>
          </p:cNvPr>
          <p:cNvSpPr>
            <a:spLocks noGrp="1"/>
          </p:cNvSpPr>
          <p:nvPr>
            <p:ph type="title"/>
          </p:nvPr>
        </p:nvSpPr>
        <p:spPr/>
        <p:txBody>
          <a:bodyPr/>
          <a:lstStyle/>
          <a:p>
            <a:r>
              <a:rPr lang="zh-CN" altLang="en-US" dirty="0"/>
              <a:t>费解与显然</a:t>
            </a:r>
          </a:p>
        </p:txBody>
      </p:sp>
      <p:sp>
        <p:nvSpPr>
          <p:cNvPr id="3" name="内容占位符 2">
            <a:extLst>
              <a:ext uri="{FF2B5EF4-FFF2-40B4-BE49-F238E27FC236}">
                <a16:creationId xmlns:a16="http://schemas.microsoft.com/office/drawing/2014/main" id="{957078E6-6AA7-1BF4-BD10-3A6E6F858A84}"/>
              </a:ext>
            </a:extLst>
          </p:cNvPr>
          <p:cNvSpPr>
            <a:spLocks noGrp="1"/>
          </p:cNvSpPr>
          <p:nvPr>
            <p:ph idx="1"/>
          </p:nvPr>
        </p:nvSpPr>
        <p:spPr/>
        <p:txBody>
          <a:bodyPr/>
          <a:lstStyle/>
          <a:p>
            <a:pPr marL="0" indent="0">
              <a:buNone/>
            </a:pPr>
            <a:r>
              <a:rPr lang="zh-CN" altLang="en-US" dirty="0"/>
              <a:t>多种解释</a:t>
            </a:r>
            <a:endParaRPr lang="en-US" altLang="zh-CN" dirty="0"/>
          </a:p>
          <a:p>
            <a:pPr marL="0" indent="0">
              <a:buNone/>
            </a:pPr>
            <a:endParaRPr lang="en-US" altLang="zh-CN" dirty="0"/>
          </a:p>
          <a:p>
            <a:r>
              <a:rPr lang="zh-CN" altLang="en-US" dirty="0"/>
              <a:t>费解：语言具有局限性，只可意会不可言传</a:t>
            </a:r>
            <a:endParaRPr lang="en-US" altLang="zh-CN" dirty="0"/>
          </a:p>
          <a:p>
            <a:r>
              <a:rPr lang="zh-CN" altLang="en-US" dirty="0"/>
              <a:t>显然：日常的显然可能深入后发现实际难以捉摸，显然即费解</a:t>
            </a:r>
          </a:p>
        </p:txBody>
      </p:sp>
    </p:spTree>
    <p:extLst>
      <p:ext uri="{BB962C8B-B14F-4D97-AF65-F5344CB8AC3E}">
        <p14:creationId xmlns:p14="http://schemas.microsoft.com/office/powerpoint/2010/main" val="2614463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74FF003-C05A-78DA-9EF0-EB7AB696B3ED}"/>
              </a:ext>
            </a:extLst>
          </p:cNvPr>
          <p:cNvSpPr>
            <a:spLocks noGrp="1"/>
          </p:cNvSpPr>
          <p:nvPr>
            <p:ph type="title"/>
          </p:nvPr>
        </p:nvSpPr>
        <p:spPr/>
        <p:txBody>
          <a:bodyPr/>
          <a:lstStyle/>
          <a:p>
            <a:r>
              <a:rPr lang="zh-CN" altLang="en-US" dirty="0"/>
              <a:t>作者结语和个人想法</a:t>
            </a:r>
          </a:p>
        </p:txBody>
      </p:sp>
      <p:sp>
        <p:nvSpPr>
          <p:cNvPr id="3" name="内容占位符 2">
            <a:extLst>
              <a:ext uri="{FF2B5EF4-FFF2-40B4-BE49-F238E27FC236}">
                <a16:creationId xmlns:a16="http://schemas.microsoft.com/office/drawing/2014/main" id="{D01C480A-386F-CFF2-05A4-16A698684178}"/>
              </a:ext>
            </a:extLst>
          </p:cNvPr>
          <p:cNvSpPr>
            <a:spLocks noGrp="1"/>
          </p:cNvSpPr>
          <p:nvPr>
            <p:ph idx="1"/>
          </p:nvPr>
        </p:nvSpPr>
        <p:spPr>
          <a:xfrm>
            <a:off x="838200" y="1825625"/>
            <a:ext cx="10515600" cy="4575175"/>
          </a:xfrm>
        </p:spPr>
        <p:txBody>
          <a:bodyPr>
            <a:normAutofit fontScale="92500" lnSpcReduction="20000"/>
          </a:bodyPr>
          <a:lstStyle/>
          <a:p>
            <a:pPr>
              <a:lnSpc>
                <a:spcPct val="120000"/>
              </a:lnSpc>
            </a:pPr>
            <a:r>
              <a:rPr lang="zh-CN" altLang="en-US" sz="2400" dirty="0"/>
              <a:t>我总是发现有人以他自己的方式发现了与我的方法体系相类似的东西。</a:t>
            </a:r>
            <a:endParaRPr lang="en-US" altLang="zh-CN" sz="2400" dirty="0"/>
          </a:p>
          <a:p>
            <a:pPr marL="0" indent="0">
              <a:lnSpc>
                <a:spcPct val="120000"/>
              </a:lnSpc>
              <a:buNone/>
            </a:pPr>
            <a:r>
              <a:rPr lang="en-US" altLang="zh-CN" sz="2400" i="1" dirty="0"/>
              <a:t>【</a:t>
            </a:r>
            <a:r>
              <a:rPr lang="zh-CN" altLang="en-US" sz="2400" i="1" dirty="0"/>
              <a:t>中医：针灸、艾灸，道家练气</a:t>
            </a:r>
            <a:r>
              <a:rPr lang="en-US" altLang="zh-CN" sz="2400" i="1" dirty="0"/>
              <a:t>】</a:t>
            </a:r>
          </a:p>
          <a:p>
            <a:pPr>
              <a:lnSpc>
                <a:spcPct val="120000"/>
              </a:lnSpc>
            </a:pPr>
            <a:r>
              <a:rPr lang="zh-CN" altLang="en-US" sz="2400" dirty="0"/>
              <a:t>我帮助过脊髓灰质炎患者、受伤的士兵、在汽车和工业事故中受伤的人、游泳运动员、潜水员等。那些患有似乎无法治愈的疾病和慢性功能障碍（如脑瘫、姿势缺陷和呼吸困难）的人得到了超出他们预期的帮助。</a:t>
            </a:r>
            <a:endParaRPr lang="en-US" altLang="zh-CN" sz="2400" dirty="0"/>
          </a:p>
          <a:p>
            <a:pPr marL="0" indent="0">
              <a:lnSpc>
                <a:spcPct val="120000"/>
              </a:lnSpc>
              <a:buNone/>
            </a:pPr>
            <a:r>
              <a:rPr lang="en-US" altLang="zh-CN" sz="2400" i="1" dirty="0"/>
              <a:t>【</a:t>
            </a:r>
            <a:r>
              <a:rPr lang="zh-CN" altLang="en-US" sz="2400" i="1" dirty="0"/>
              <a:t>效果和成功率未知。不过虽然可能需要遍历每一个方法，每个方法多次遍历每一寸</a:t>
            </a:r>
            <a:r>
              <a:rPr lang="zh-CN" altLang="en-US" sz="2400" i="1"/>
              <a:t>肌肉，时间复杂度糟糕但</a:t>
            </a:r>
            <a:r>
              <a:rPr lang="zh-CN" altLang="en-US" sz="2400" i="1" dirty="0"/>
              <a:t>为解决终身功能缺陷提供了希望，一个新的可能有效果的方法弥足珍贵</a:t>
            </a:r>
            <a:r>
              <a:rPr lang="en-US" altLang="zh-CN" sz="2400" i="1" dirty="0"/>
              <a:t>】</a:t>
            </a:r>
          </a:p>
          <a:p>
            <a:pPr>
              <a:lnSpc>
                <a:spcPct val="120000"/>
              </a:lnSpc>
            </a:pPr>
            <a:r>
              <a:rPr lang="zh-CN" altLang="en-US" sz="2400" dirty="0"/>
              <a:t>任何一本书都不足以充分展示这个方法的要素。我的方法已经取得了成效，但这种方法“能做什么，需要去做什么”，还有待继续探索。</a:t>
            </a:r>
            <a:endParaRPr lang="en-US" altLang="zh-CN" sz="2400" dirty="0"/>
          </a:p>
          <a:p>
            <a:pPr marL="0" indent="0">
              <a:lnSpc>
                <a:spcPct val="120000"/>
              </a:lnSpc>
              <a:buNone/>
            </a:pPr>
            <a:r>
              <a:rPr lang="en-US" altLang="zh-CN" sz="2400" i="1" dirty="0"/>
              <a:t>【</a:t>
            </a:r>
            <a:r>
              <a:rPr lang="zh-CN" altLang="en-US" sz="2400" i="1" dirty="0"/>
              <a:t>不必拘泥于某一个体系，可以尝试融会贯通</a:t>
            </a:r>
            <a:r>
              <a:rPr lang="en-US" altLang="zh-CN" sz="2400" i="1" dirty="0"/>
              <a:t>】</a:t>
            </a:r>
          </a:p>
        </p:txBody>
      </p:sp>
    </p:spTree>
    <p:extLst>
      <p:ext uri="{BB962C8B-B14F-4D97-AF65-F5344CB8AC3E}">
        <p14:creationId xmlns:p14="http://schemas.microsoft.com/office/powerpoint/2010/main" val="2616696429"/>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等线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文档" ma:contentTypeID="0x01010054B49BDE03B4F14893CE627F600686B2" ma:contentTypeVersion="1" ma:contentTypeDescription="新建文档。" ma:contentTypeScope="" ma:versionID="474943e08df8176909f9d5f8805c4134">
  <xsd:schema xmlns:xsd="http://www.w3.org/2001/XMLSchema" xmlns:xs="http://www.w3.org/2001/XMLSchema" xmlns:p="http://schemas.microsoft.com/office/2006/metadata/properties" xmlns:ns3="138b23f0-876a-4673-b5ff-7d18fb9815a6" targetNamespace="http://schemas.microsoft.com/office/2006/metadata/properties" ma:root="true" ma:fieldsID="c4627619aaee679a42b121e079cc1983" ns3:_="">
    <xsd:import namespace="138b23f0-876a-4673-b5ff-7d18fb9815a6"/>
    <xsd:element name="properties">
      <xsd:complexType>
        <xsd:sequence>
          <xsd:element name="documentManagement">
            <xsd:complexType>
              <xsd:all>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8b23f0-876a-4673-b5ff-7d18fb9815a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内容类型"/>
        <xsd:element ref="dc:title" minOccurs="0" maxOccurs="1" ma:index="4" ma:displayName="标题"/>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32253C2-1867-4B8F-ADC2-B81639E13200}">
  <ds:schemaRefs>
    <ds:schemaRef ds:uri="http://schemas.microsoft.com/office/2006/documentManagement/types"/>
    <ds:schemaRef ds:uri="http://purl.org/dc/terms/"/>
    <ds:schemaRef ds:uri="http://www.w3.org/XML/1998/namespace"/>
    <ds:schemaRef ds:uri="http://purl.org/dc/dcmitype/"/>
    <ds:schemaRef ds:uri="http://schemas.microsoft.com/office/infopath/2007/PartnerControls"/>
    <ds:schemaRef ds:uri="http://purl.org/dc/elements/1.1/"/>
    <ds:schemaRef ds:uri="http://schemas.openxmlformats.org/package/2006/metadata/core-properties"/>
    <ds:schemaRef ds:uri="138b23f0-876a-4673-b5ff-7d18fb9815a6"/>
    <ds:schemaRef ds:uri="http://schemas.microsoft.com/office/2006/metadata/properties"/>
  </ds:schemaRefs>
</ds:datastoreItem>
</file>

<file path=customXml/itemProps2.xml><?xml version="1.0" encoding="utf-8"?>
<ds:datastoreItem xmlns:ds="http://schemas.openxmlformats.org/officeDocument/2006/customXml" ds:itemID="{952FEFAA-5827-4671-B663-3518BFBF3301}">
  <ds:schemaRefs>
    <ds:schemaRef ds:uri="http://schemas.microsoft.com/sharepoint/v3/contenttype/forms"/>
  </ds:schemaRefs>
</ds:datastoreItem>
</file>

<file path=customXml/itemProps3.xml><?xml version="1.0" encoding="utf-8"?>
<ds:datastoreItem xmlns:ds="http://schemas.openxmlformats.org/officeDocument/2006/customXml" ds:itemID="{F5C2EF64-68B0-4351-8F8B-2EB9613CDC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8b23f0-876a-4673-b5ff-7d18fb9815a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589</TotalTime>
  <Words>896</Words>
  <Application>Microsoft Office PowerPoint</Application>
  <PresentationFormat>宽屏</PresentationFormat>
  <Paragraphs>81</Paragraphs>
  <Slides>11</Slides>
  <Notes>1</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11</vt:i4>
      </vt:variant>
    </vt:vector>
  </HeadingPairs>
  <TitlesOfParts>
    <vt:vector size="15" baseType="lpstr">
      <vt:lpstr>等线</vt:lpstr>
      <vt:lpstr>等线 Light</vt:lpstr>
      <vt:lpstr>Arial</vt:lpstr>
      <vt:lpstr>Office 主题​​</vt:lpstr>
      <vt:lpstr>PowerPoint 演示文稿</vt:lpstr>
      <vt:lpstr>PowerPoint 演示文稿</vt:lpstr>
      <vt:lpstr>好奇且耐心</vt:lpstr>
      <vt:lpstr>保持轻松而愉悦</vt:lpstr>
      <vt:lpstr>减少不必要的肌肉发力</vt:lpstr>
      <vt:lpstr>不要过度集中注意力到某一点</vt:lpstr>
      <vt:lpstr>如何找到相应的动作</vt:lpstr>
      <vt:lpstr>功能整合  他人接触式引导 + 自身动中觉察</vt:lpstr>
      <vt:lpstr>功能整合</vt:lpstr>
      <vt:lpstr>费解与显然</vt:lpstr>
      <vt:lpstr>作者结语和个人想法</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White Horse</dc:creator>
  <cp:lastModifiedBy>HE2536</cp:lastModifiedBy>
  <cp:revision>55</cp:revision>
  <dcterms:created xsi:type="dcterms:W3CDTF">2025-09-02T07:47:10Z</dcterms:created>
  <dcterms:modified xsi:type="dcterms:W3CDTF">2025-09-07T12:46:58Z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0x01010054B49BDE03B4F14893CE627F600686B2</vt:lpwstr>
  </property>
</Properties>
</file>